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912" r:id="rId2"/>
    <p:sldMasterId id="2147483804" r:id="rId3"/>
  </p:sldMasterIdLst>
  <p:notesMasterIdLst>
    <p:notesMasterId r:id="rId29"/>
  </p:notesMasterIdLst>
  <p:sldIdLst>
    <p:sldId id="474" r:id="rId4"/>
    <p:sldId id="476" r:id="rId5"/>
    <p:sldId id="517" r:id="rId6"/>
    <p:sldId id="518" r:id="rId7"/>
    <p:sldId id="519" r:id="rId8"/>
    <p:sldId id="590" r:id="rId9"/>
    <p:sldId id="591" r:id="rId10"/>
    <p:sldId id="592" r:id="rId11"/>
    <p:sldId id="605" r:id="rId12"/>
    <p:sldId id="593" r:id="rId13"/>
    <p:sldId id="594" r:id="rId14"/>
    <p:sldId id="597" r:id="rId15"/>
    <p:sldId id="598" r:id="rId16"/>
    <p:sldId id="595" r:id="rId17"/>
    <p:sldId id="596" r:id="rId18"/>
    <p:sldId id="599" r:id="rId19"/>
    <p:sldId id="607" r:id="rId20"/>
    <p:sldId id="603" r:id="rId21"/>
    <p:sldId id="601" r:id="rId22"/>
    <p:sldId id="609" r:id="rId23"/>
    <p:sldId id="610" r:id="rId24"/>
    <p:sldId id="611" r:id="rId25"/>
    <p:sldId id="281" r:id="rId26"/>
    <p:sldId id="282" r:id="rId27"/>
    <p:sldId id="61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0000CC"/>
    <a:srgbClr val="000000"/>
    <a:srgbClr val="FFCC00"/>
    <a:srgbClr val="FF9900"/>
    <a:srgbClr val="FFFFCC"/>
    <a:srgbClr val="BB5181"/>
    <a:srgbClr val="B0C7E2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7738" autoAdjust="0"/>
  </p:normalViewPr>
  <p:slideViewPr>
    <p:cSldViewPr>
      <p:cViewPr varScale="1">
        <p:scale>
          <a:sx n="58" d="100"/>
          <a:sy n="58" d="100"/>
        </p:scale>
        <p:origin x="17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  <c:pt idx="1">
                  <c:v>300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5588D-079D-47FC-9133-1257B85D708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A5B9A-A51B-40FA-99EE-9A50A49EF4B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sz="2800" dirty="0" smtClean="0">
              <a:ln w="11430"/>
              <a:latin typeface="NikoshBAN" pitchFamily="2" charset="0"/>
              <a:cs typeface="NikoshBAN" pitchFamily="2" charset="0"/>
            </a:rPr>
            <a:t>১. সংবিধানের পটভূমি বর্ণনা করতে পারবে</a:t>
          </a:r>
          <a:r>
            <a:rPr lang="en-US" sz="2800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/>
        </a:p>
      </dgm:t>
    </dgm:pt>
    <dgm:pt modelId="{BC396DE2-2816-4C38-B67D-9E87D5FB83A2}" type="parTrans" cxnId="{5DEEBCE9-686C-4BEE-9B92-21D9553D6C4E}">
      <dgm:prSet/>
      <dgm:spPr/>
      <dgm:t>
        <a:bodyPr/>
        <a:lstStyle/>
        <a:p>
          <a:endParaRPr lang="en-US"/>
        </a:p>
      </dgm:t>
    </dgm:pt>
    <dgm:pt modelId="{84773551-BE20-4E3F-94E9-B012F070D902}" type="sibTrans" cxnId="{5DEEBCE9-686C-4BEE-9B92-21D9553D6C4E}">
      <dgm:prSet/>
      <dgm:spPr/>
      <dgm:t>
        <a:bodyPr/>
        <a:lstStyle/>
        <a:p>
          <a:endParaRPr lang="en-US"/>
        </a:p>
      </dgm:t>
    </dgm:pt>
    <dgm:pt modelId="{D2FC9A28-A221-49EB-B6BC-303087C1AC76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800" dirty="0" smtClean="0">
              <a:ln w="11430"/>
              <a:latin typeface="NikoshBAN" pitchFamily="2" charset="0"/>
              <a:cs typeface="NikoshBAN" pitchFamily="2" charset="0"/>
            </a:rPr>
            <a:t>২. বাংলাদেশের সংবিধানের বৈশিষ্ট্যসমূহ  বিশ্লেষণ করতে পারবে।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/>
        </a:p>
      </dgm:t>
    </dgm:pt>
    <dgm:pt modelId="{7C80F6DC-2411-4A6C-A857-0C01D0ED48D9}" type="parTrans" cxnId="{E2A3F492-8F87-46F6-AB8C-5C914335A613}">
      <dgm:prSet/>
      <dgm:spPr/>
      <dgm:t>
        <a:bodyPr/>
        <a:lstStyle/>
        <a:p>
          <a:endParaRPr lang="en-US"/>
        </a:p>
      </dgm:t>
    </dgm:pt>
    <dgm:pt modelId="{E3A71A1D-88A4-4875-B2EF-E1A3F265F820}" type="sibTrans" cxnId="{E2A3F492-8F87-46F6-AB8C-5C914335A613}">
      <dgm:prSet/>
      <dgm:spPr/>
      <dgm:t>
        <a:bodyPr/>
        <a:lstStyle/>
        <a:p>
          <a:endParaRPr lang="en-US"/>
        </a:p>
      </dgm:t>
    </dgm:pt>
    <dgm:pt modelId="{93FD5DF6-B828-44A4-A8DA-099B27AB6FDA}" type="pres">
      <dgm:prSet presAssocID="{DA85588D-079D-47FC-9133-1257B85D70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A654EE-9459-4446-B1FC-ED5A45700970}" type="pres">
      <dgm:prSet presAssocID="{DA85588D-079D-47FC-9133-1257B85D7086}" presName="Name1" presStyleCnt="0"/>
      <dgm:spPr/>
      <dgm:t>
        <a:bodyPr/>
        <a:lstStyle/>
        <a:p>
          <a:endParaRPr lang="en-US"/>
        </a:p>
      </dgm:t>
    </dgm:pt>
    <dgm:pt modelId="{E97E28AA-F6BE-4760-9B5F-255473E4A5F1}" type="pres">
      <dgm:prSet presAssocID="{DA85588D-079D-47FC-9133-1257B85D7086}" presName="cycle" presStyleCnt="0"/>
      <dgm:spPr/>
      <dgm:t>
        <a:bodyPr/>
        <a:lstStyle/>
        <a:p>
          <a:endParaRPr lang="en-US"/>
        </a:p>
      </dgm:t>
    </dgm:pt>
    <dgm:pt modelId="{EA2F3D3C-0E7F-4604-B26B-C05BBA539B4A}" type="pres">
      <dgm:prSet presAssocID="{DA85588D-079D-47FC-9133-1257B85D7086}" presName="srcNode" presStyleLbl="node1" presStyleIdx="0" presStyleCnt="2"/>
      <dgm:spPr/>
      <dgm:t>
        <a:bodyPr/>
        <a:lstStyle/>
        <a:p>
          <a:endParaRPr lang="en-US"/>
        </a:p>
      </dgm:t>
    </dgm:pt>
    <dgm:pt modelId="{749123FC-F793-4A31-9C87-B82B7891AC9E}" type="pres">
      <dgm:prSet presAssocID="{DA85588D-079D-47FC-9133-1257B85D7086}" presName="conn" presStyleLbl="parChTrans1D2" presStyleIdx="0" presStyleCnt="1"/>
      <dgm:spPr/>
      <dgm:t>
        <a:bodyPr/>
        <a:lstStyle/>
        <a:p>
          <a:endParaRPr lang="en-US"/>
        </a:p>
      </dgm:t>
    </dgm:pt>
    <dgm:pt modelId="{E5B902E3-AEB9-4583-9767-03C178E755E7}" type="pres">
      <dgm:prSet presAssocID="{DA85588D-079D-47FC-9133-1257B85D7086}" presName="extraNode" presStyleLbl="node1" presStyleIdx="0" presStyleCnt="2"/>
      <dgm:spPr/>
      <dgm:t>
        <a:bodyPr/>
        <a:lstStyle/>
        <a:p>
          <a:endParaRPr lang="en-US"/>
        </a:p>
      </dgm:t>
    </dgm:pt>
    <dgm:pt modelId="{0D41B5AB-A48F-4E6B-8861-AA7322D76CBC}" type="pres">
      <dgm:prSet presAssocID="{DA85588D-079D-47FC-9133-1257B85D7086}" presName="dstNode" presStyleLbl="node1" presStyleIdx="0" presStyleCnt="2"/>
      <dgm:spPr/>
      <dgm:t>
        <a:bodyPr/>
        <a:lstStyle/>
        <a:p>
          <a:endParaRPr lang="en-US"/>
        </a:p>
      </dgm:t>
    </dgm:pt>
    <dgm:pt modelId="{9CA6C6E9-9952-4687-A914-A49455A15038}" type="pres">
      <dgm:prSet presAssocID="{BF2A5B9A-A51B-40FA-99EE-9A50A49EF4B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391B3-4D72-4428-9F89-239400CF8DA1}" type="pres">
      <dgm:prSet presAssocID="{BF2A5B9A-A51B-40FA-99EE-9A50A49EF4B2}" presName="accent_1" presStyleCnt="0"/>
      <dgm:spPr/>
    </dgm:pt>
    <dgm:pt modelId="{2A62B645-327A-4458-B349-A9B283CE450B}" type="pres">
      <dgm:prSet presAssocID="{BF2A5B9A-A51B-40FA-99EE-9A50A49EF4B2}" presName="accentRepeatNode" presStyleLbl="solidFgAcc1" presStyleIdx="0" presStyleCnt="2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BAC99BD-5372-4A35-8D67-028D56656CC2}" type="pres">
      <dgm:prSet presAssocID="{D2FC9A28-A221-49EB-B6BC-303087C1AC7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D73B8-5D9A-4CEC-8A49-1A1355F008C7}" type="pres">
      <dgm:prSet presAssocID="{D2FC9A28-A221-49EB-B6BC-303087C1AC76}" presName="accent_2" presStyleCnt="0"/>
      <dgm:spPr/>
    </dgm:pt>
    <dgm:pt modelId="{6B65FF5B-640F-4694-A269-2E39079492F0}" type="pres">
      <dgm:prSet presAssocID="{D2FC9A28-A221-49EB-B6BC-303087C1AC76}" presName="accentRepeatNode" presStyleLbl="solidFgAcc1" presStyleIdx="1" presStyleCnt="2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C33C3A0-CD3C-4F80-A4BE-D54CDDCE06DB}" type="presOf" srcId="{84773551-BE20-4E3F-94E9-B012F070D902}" destId="{749123FC-F793-4A31-9C87-B82B7891AC9E}" srcOrd="0" destOrd="0" presId="urn:microsoft.com/office/officeart/2008/layout/VerticalCurvedList"/>
    <dgm:cxn modelId="{E2A3F492-8F87-46F6-AB8C-5C914335A613}" srcId="{DA85588D-079D-47FC-9133-1257B85D7086}" destId="{D2FC9A28-A221-49EB-B6BC-303087C1AC76}" srcOrd="1" destOrd="0" parTransId="{7C80F6DC-2411-4A6C-A857-0C01D0ED48D9}" sibTransId="{E3A71A1D-88A4-4875-B2EF-E1A3F265F820}"/>
    <dgm:cxn modelId="{EF0F3BAC-2250-4303-9FC4-BDF6D9328FF4}" type="presOf" srcId="{BF2A5B9A-A51B-40FA-99EE-9A50A49EF4B2}" destId="{9CA6C6E9-9952-4687-A914-A49455A15038}" srcOrd="0" destOrd="0" presId="urn:microsoft.com/office/officeart/2008/layout/VerticalCurvedList"/>
    <dgm:cxn modelId="{856675D2-8A7A-4EAF-A68A-ECCECBE97FEC}" type="presOf" srcId="{DA85588D-079D-47FC-9133-1257B85D7086}" destId="{93FD5DF6-B828-44A4-A8DA-099B27AB6FDA}" srcOrd="0" destOrd="0" presId="urn:microsoft.com/office/officeart/2008/layout/VerticalCurvedList"/>
    <dgm:cxn modelId="{5DEEBCE9-686C-4BEE-9B92-21D9553D6C4E}" srcId="{DA85588D-079D-47FC-9133-1257B85D7086}" destId="{BF2A5B9A-A51B-40FA-99EE-9A50A49EF4B2}" srcOrd="0" destOrd="0" parTransId="{BC396DE2-2816-4C38-B67D-9E87D5FB83A2}" sibTransId="{84773551-BE20-4E3F-94E9-B012F070D902}"/>
    <dgm:cxn modelId="{9E6404D8-39B7-40BD-8909-50F332C0FC6B}" type="presOf" srcId="{D2FC9A28-A221-49EB-B6BC-303087C1AC76}" destId="{4BAC99BD-5372-4A35-8D67-028D56656CC2}" srcOrd="0" destOrd="0" presId="urn:microsoft.com/office/officeart/2008/layout/VerticalCurvedList"/>
    <dgm:cxn modelId="{1F204C73-A0E9-4234-B45D-556B1F21049C}" type="presParOf" srcId="{93FD5DF6-B828-44A4-A8DA-099B27AB6FDA}" destId="{9DA654EE-9459-4446-B1FC-ED5A45700970}" srcOrd="0" destOrd="0" presId="urn:microsoft.com/office/officeart/2008/layout/VerticalCurvedList"/>
    <dgm:cxn modelId="{78E6E505-1893-4468-98C8-2D523B73A7C1}" type="presParOf" srcId="{9DA654EE-9459-4446-B1FC-ED5A45700970}" destId="{E97E28AA-F6BE-4760-9B5F-255473E4A5F1}" srcOrd="0" destOrd="0" presId="urn:microsoft.com/office/officeart/2008/layout/VerticalCurvedList"/>
    <dgm:cxn modelId="{1699236B-D6A6-409E-A9A6-47754D5EB22C}" type="presParOf" srcId="{E97E28AA-F6BE-4760-9B5F-255473E4A5F1}" destId="{EA2F3D3C-0E7F-4604-B26B-C05BBA539B4A}" srcOrd="0" destOrd="0" presId="urn:microsoft.com/office/officeart/2008/layout/VerticalCurvedList"/>
    <dgm:cxn modelId="{0955242C-E554-4210-A04D-3FBDAD7F4964}" type="presParOf" srcId="{E97E28AA-F6BE-4760-9B5F-255473E4A5F1}" destId="{749123FC-F793-4A31-9C87-B82B7891AC9E}" srcOrd="1" destOrd="0" presId="urn:microsoft.com/office/officeart/2008/layout/VerticalCurvedList"/>
    <dgm:cxn modelId="{D0421A58-A5B1-4FD3-BF92-92C6C1DDEC9A}" type="presParOf" srcId="{E97E28AA-F6BE-4760-9B5F-255473E4A5F1}" destId="{E5B902E3-AEB9-4583-9767-03C178E755E7}" srcOrd="2" destOrd="0" presId="urn:microsoft.com/office/officeart/2008/layout/VerticalCurvedList"/>
    <dgm:cxn modelId="{1BFA2E73-BB68-40BC-9A8E-03FF99E85A73}" type="presParOf" srcId="{E97E28AA-F6BE-4760-9B5F-255473E4A5F1}" destId="{0D41B5AB-A48F-4E6B-8861-AA7322D76CBC}" srcOrd="3" destOrd="0" presId="urn:microsoft.com/office/officeart/2008/layout/VerticalCurvedList"/>
    <dgm:cxn modelId="{09D2B4B9-91F4-4728-9156-9D6FFBE8F87A}" type="presParOf" srcId="{9DA654EE-9459-4446-B1FC-ED5A45700970}" destId="{9CA6C6E9-9952-4687-A914-A49455A15038}" srcOrd="1" destOrd="0" presId="urn:microsoft.com/office/officeart/2008/layout/VerticalCurvedList"/>
    <dgm:cxn modelId="{4CAE2056-2C98-41F0-A481-1AF87D16DBDC}" type="presParOf" srcId="{9DA654EE-9459-4446-B1FC-ED5A45700970}" destId="{F78391B3-4D72-4428-9F89-239400CF8DA1}" srcOrd="2" destOrd="0" presId="urn:microsoft.com/office/officeart/2008/layout/VerticalCurvedList"/>
    <dgm:cxn modelId="{6F33778D-168D-42BB-9EB4-421EC6A3D107}" type="presParOf" srcId="{F78391B3-4D72-4428-9F89-239400CF8DA1}" destId="{2A62B645-327A-4458-B349-A9B283CE450B}" srcOrd="0" destOrd="0" presId="urn:microsoft.com/office/officeart/2008/layout/VerticalCurvedList"/>
    <dgm:cxn modelId="{349F2103-D2BB-4F0C-9BAB-102D4ACF5B1C}" type="presParOf" srcId="{9DA654EE-9459-4446-B1FC-ED5A45700970}" destId="{4BAC99BD-5372-4A35-8D67-028D56656CC2}" srcOrd="3" destOrd="0" presId="urn:microsoft.com/office/officeart/2008/layout/VerticalCurvedList"/>
    <dgm:cxn modelId="{EF97C91D-0DCF-4B7D-AD16-B43A7AE67C5D}" type="presParOf" srcId="{9DA654EE-9459-4446-B1FC-ED5A45700970}" destId="{DBED73B8-5D9A-4CEC-8A49-1A1355F008C7}" srcOrd="4" destOrd="0" presId="urn:microsoft.com/office/officeart/2008/layout/VerticalCurvedList"/>
    <dgm:cxn modelId="{FA696D8A-59BC-4927-9052-E7536F1A2AF9}" type="presParOf" srcId="{DBED73B8-5D9A-4CEC-8A49-1A1355F008C7}" destId="{6B65FF5B-640F-4694-A269-2E39079492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11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="0" baseline="0" dirty="0" smtClean="0">
                <a:latin typeface="NikoshBAN" pitchFamily="2" charset="0"/>
                <a:cs typeface="NikoshBAN" pitchFamily="2" charset="0"/>
              </a:rPr>
              <a:t> সংবিধান দেখিয়ে প্রশ্ন করতে পারেন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এই সংবিধানটি দেখলে আমাদের মনে কী মনে করিয়ে দেয়? </a:t>
            </a:r>
            <a:r>
              <a:rPr lang="bn-BD" sz="1200" b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baseline="0" dirty="0" smtClean="0">
                <a:latin typeface="NikoshBAN" pitchFamily="2" charset="0"/>
                <a:cs typeface="NikoshBAN" pitchFamily="2" charset="0"/>
              </a:rPr>
              <a:t>এর পর শিক্ষার্থীদের চিন্তা করার সুযোগ দিয়ে তাদের কাছ থেকে 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সংবিধানের বৈশিষ্ট্যগুলো বের করার চেষ্টা</a:t>
            </a:r>
            <a:r>
              <a:rPr lang="bn-BD" sz="1200" b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করতে পারেন।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দিয়ে প্রশ্ন করে করে চিত্রের নিচের </a:t>
            </a:r>
            <a:r>
              <a:rPr lang="en-A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</a:p>
          <a:p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নিচের ১ম চিত্র দিয়ে ইমারত এবং</a:t>
            </a:r>
            <a:r>
              <a:rPr lang="bn-BD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২য় চিত্র দিয়ে নকশাঁ বুঝানো হয়েছে।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2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১ম চিত্র দিয়ে পায়রা উড়িয়ে দিয়ে স্বাধীনতা বুঝানো</a:t>
            </a:r>
            <a:r>
              <a:rPr lang="bn-BD" baseline="0" dirty="0" smtClean="0"/>
              <a:t> হয়েছে। পরের </a:t>
            </a:r>
            <a:r>
              <a:rPr lang="bn-BD" dirty="0" smtClean="0"/>
              <a:t>চিত্র</a:t>
            </a:r>
            <a:r>
              <a:rPr lang="bn-BD" baseline="0" dirty="0" smtClean="0"/>
              <a:t>গুলো দিয়ে ধারাবাহিকভাবে মুক্তি যুদ্ধের মাধ্যমে স্বাধীনতা </a:t>
            </a:r>
            <a:r>
              <a:rPr lang="bn-IN" baseline="0" dirty="0" smtClean="0"/>
              <a:t>অর্জন </a:t>
            </a:r>
            <a:r>
              <a:rPr lang="bn-BD" baseline="0" dirty="0" smtClean="0"/>
              <a:t>বুঝানো হয়েছে।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2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পাঠ্যবই অনুযায়ী বাংলাদেশের সংবিধান এযাবৎ সংশোধন হয়েছে পনের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বার। প্রকৃত পক্ষে সংশোধন হয়েছে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ষোল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বার। তবে শিক্ষার্থীদের অধিক জানার জন্য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ষোল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সংশোধনী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দেখানো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সংসদীয়</a:t>
            </a:r>
            <a:r>
              <a:rPr lang="bn-BD" baseline="0" dirty="0" smtClean="0"/>
              <a:t> পদ্ধতির সরকার বলতে সংসদের সংখ্যা গরিষ্ঠ দলের নেতা হন প্রধানমন্ত্রী এবং তার ইচ্ছা অনুযায়ী নির্দিষ্ট সংখ্যক মন্ত্রী নিয়ে মন্ত্রিপরিষদ গঠিত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9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8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8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gif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.xml"/><Relationship Id="rId5" Type="http://schemas.openxmlformats.org/officeDocument/2006/relationships/image" Target="../media/image60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85344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5344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</a:t>
            </a:r>
            <a:r>
              <a:rPr lang="en-AU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209800" y="304800"/>
            <a:ext cx="5562600" cy="6858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মর্যাদা ও সংশোধন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410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যাবৎ সংবিধান সংশোধন হয়েছে ১৬ বার। সর্বশেষ সংশোধনী গৃহীত হয় ২০১৪ সালের ১৭ সেপ্টেম্বর।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410876911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3124200" cy="3006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image_936_1346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092036"/>
            <a:ext cx="25146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gladesh_Parliament_Ins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733800"/>
            <a:ext cx="4419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ditori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014730"/>
            <a:ext cx="3124200" cy="18808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3000" y="29819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বাংলাদেশ একটি স্বাধীন সার্বভৌম গণপ্রজাতন্ত্রী রাষ্ট্র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8869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সংসদীয় পদ্ধতির সরকার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binetmeetingatBangladeshSecretaria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86200"/>
            <a:ext cx="2051538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AB\Desktop\New folder\FILE_5EF962-E4086F-8D0822-92AF0D-3FE092-540138-520x2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990600"/>
            <a:ext cx="3123421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352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রাষ্ট্রীয় মূলনীতি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143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লিখিত সংবিধান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0668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53200" y="457200"/>
            <a:ext cx="2133600" cy="2514600"/>
            <a:chOff x="5029200" y="923925"/>
            <a:chExt cx="3810000" cy="2428875"/>
          </a:xfrm>
        </p:grpSpPr>
        <p:pic>
          <p:nvPicPr>
            <p:cNvPr id="6" name="Picture 5" descr="sangbidhan-102013090514453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923925"/>
              <a:ext cx="3810000" cy="24288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 descr="NBPr (25).JPG"/>
            <p:cNvPicPr>
              <a:picLocks noChangeAspect="1"/>
            </p:cNvPicPr>
            <p:nvPr/>
          </p:nvPicPr>
          <p:blipFill>
            <a:blip r:embed="rId4"/>
            <a:srcRect l="12500" t="5745" r="11250" b="5745"/>
            <a:stretch>
              <a:fillRect/>
            </a:stretch>
          </p:blipFill>
          <p:spPr>
            <a:xfrm>
              <a:off x="5105400" y="1944974"/>
              <a:ext cx="3657600" cy="133162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133600" y="838200"/>
            <a:ext cx="2057400" cy="2264605"/>
            <a:chOff x="2133600" y="802505"/>
            <a:chExt cx="1905000" cy="2264605"/>
          </a:xfrm>
        </p:grpSpPr>
        <p:pic>
          <p:nvPicPr>
            <p:cNvPr id="1026" name="Picture 2" descr="D:\DC Image\DC image\Map\Bangladesh\map &amp;population.jpg"/>
            <p:cNvPicPr>
              <a:picLocks noChangeAspect="1" noChangeArrowheads="1"/>
            </p:cNvPicPr>
            <p:nvPr/>
          </p:nvPicPr>
          <p:blipFill>
            <a:blip r:embed="rId5" cstate="print"/>
            <a:srcRect b="3333"/>
            <a:stretch>
              <a:fillRect/>
            </a:stretch>
          </p:blipFill>
          <p:spPr bwMode="auto">
            <a:xfrm>
              <a:off x="2133600" y="802505"/>
              <a:ext cx="1905000" cy="22503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2286000" y="26670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জাতীয়তাবাদ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00" y="3200400"/>
            <a:ext cx="1752600" cy="1981200"/>
            <a:chOff x="304800" y="3200400"/>
            <a:chExt cx="1752600" cy="1981200"/>
          </a:xfrm>
        </p:grpSpPr>
        <p:grpSp>
          <p:nvGrpSpPr>
            <p:cNvPr id="14" name="Group 13"/>
            <p:cNvGrpSpPr/>
            <p:nvPr/>
          </p:nvGrpSpPr>
          <p:grpSpPr>
            <a:xfrm>
              <a:off x="304800" y="3200400"/>
              <a:ext cx="1752600" cy="1981200"/>
              <a:chOff x="304800" y="838200"/>
              <a:chExt cx="2667000" cy="2057400"/>
            </a:xfrm>
          </p:grpSpPr>
          <p:pic>
            <p:nvPicPr>
              <p:cNvPr id="12" name="Picture 11" descr="MG_4337_1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800" y="838200"/>
                <a:ext cx="2667000" cy="2057400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3" name="Picture 12" descr="Modi-cabinet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14400" y="1371600"/>
                <a:ext cx="1483420" cy="114604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57200" y="33528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গণতন্ত্র </a:t>
              </a:r>
              <a:endPara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91000" y="3048000"/>
            <a:ext cx="2133600" cy="2286000"/>
            <a:chOff x="4038600" y="3048000"/>
            <a:chExt cx="2133600" cy="2286000"/>
          </a:xfrm>
        </p:grpSpPr>
        <p:grpSp>
          <p:nvGrpSpPr>
            <p:cNvPr id="19" name="Group 18"/>
            <p:cNvGrpSpPr/>
            <p:nvPr/>
          </p:nvGrpSpPr>
          <p:grpSpPr>
            <a:xfrm>
              <a:off x="4038600" y="3124200"/>
              <a:ext cx="2133600" cy="2209800"/>
              <a:chOff x="2514600" y="2590800"/>
              <a:chExt cx="1371600" cy="1658735"/>
            </a:xfrm>
          </p:grpSpPr>
          <p:pic>
            <p:nvPicPr>
              <p:cNvPr id="9" name="Picture 8" descr="nationalism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14600" y="2590800"/>
                <a:ext cx="1371600" cy="1524000"/>
              </a:xfrm>
              <a:prstGeom prst="rect">
                <a:avLst/>
              </a:prstGeom>
            </p:spPr>
          </p:pic>
          <p:pic>
            <p:nvPicPr>
              <p:cNvPr id="8" name="Picture 7" descr="tennessee-clipart-scale-clipartlegal-scales-black-silhouette---free-clip-art-vkdkehyl_full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743200" y="3657600"/>
                <a:ext cx="731440" cy="591935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419600" y="30480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সমাজতন্ত্র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05000" y="3733800"/>
            <a:ext cx="2438400" cy="2971800"/>
            <a:chOff x="1905000" y="3733800"/>
            <a:chExt cx="2438400" cy="2971800"/>
          </a:xfrm>
        </p:grpSpPr>
        <p:grpSp>
          <p:nvGrpSpPr>
            <p:cNvPr id="25" name="Group 24"/>
            <p:cNvGrpSpPr/>
            <p:nvPr/>
          </p:nvGrpSpPr>
          <p:grpSpPr>
            <a:xfrm>
              <a:off x="1905000" y="3733800"/>
              <a:ext cx="2438400" cy="2971800"/>
              <a:chOff x="6400800" y="3505200"/>
              <a:chExt cx="2438400" cy="2971800"/>
            </a:xfrm>
          </p:grpSpPr>
          <p:pic>
            <p:nvPicPr>
              <p:cNvPr id="15" name="Picture 14" descr="graphics-christmas-trees-404052.gi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00800" y="3505200"/>
                <a:ext cx="2438400" cy="2874204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6553200" y="4724400"/>
                <a:ext cx="2133600" cy="1752600"/>
                <a:chOff x="-2362200" y="3810000"/>
                <a:chExt cx="2133600" cy="1752600"/>
              </a:xfrm>
            </p:grpSpPr>
            <p:pic>
              <p:nvPicPr>
                <p:cNvPr id="1029" name="Picture 5" descr="C:\Users\AB\Desktop\338632_10150421746233013_1482442971_o.jp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-2362200" y="3810000"/>
                  <a:ext cx="2133600" cy="1752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28" name="Picture 4" descr="C:\Users\AB\Desktop\eid-b-8-8-2013.jp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-1981200" y="3810000"/>
                  <a:ext cx="1343024" cy="76200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24" name="TextBox 23"/>
            <p:cNvSpPr txBox="1"/>
            <p:nvPr/>
          </p:nvSpPr>
          <p:spPr>
            <a:xfrm>
              <a:off x="2362200" y="6229290"/>
              <a:ext cx="1524000" cy="40011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ধর্মনিরপেক্ষতা</a:t>
              </a:r>
              <a:endPara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821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৬। জাতি ও জাতীয়তা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33528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রাষ্ট্র ধর্ম ইসলামের পাশাপাশি অন্যান্য ধর্মেরও মর্যাদা নিশ্চিত করা হয়েছে।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66800"/>
            <a:ext cx="22860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hrist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318657"/>
            <a:ext cx="1175657" cy="1110343"/>
          </a:xfrm>
          <a:prstGeom prst="round2Diag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 descr="budhi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627" y="1143000"/>
            <a:ext cx="1133573" cy="1077686"/>
          </a:xfrm>
          <a:prstGeom prst="round2Diag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urga-puja-late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1066800"/>
            <a:ext cx="1143000" cy="1077686"/>
          </a:xfrm>
          <a:prstGeom prst="round2Diag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jew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2362200"/>
            <a:ext cx="1143000" cy="1110343"/>
          </a:xfrm>
          <a:prstGeom prst="round2Diag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Picture 11" descr="6936845642_274d5ff9c2_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810000"/>
            <a:ext cx="2667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09600" y="61677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আমরা জাতি হিসেবে বাঙালি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6172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নাগরিক হিসেবে বাংলাদেশি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B\Desktop\New folder\424432_185750631524730_100002693828686_251712_1204336378_n-300x18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3962400"/>
            <a:ext cx="3048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৭। এককেন্দ্রিক শাসন প্রবর্তিত থাকবে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48200" y="927588"/>
            <a:ext cx="4114800" cy="2577612"/>
            <a:chOff x="4400550" y="838200"/>
            <a:chExt cx="4286250" cy="2425211"/>
          </a:xfrm>
        </p:grpSpPr>
        <p:pic>
          <p:nvPicPr>
            <p:cNvPr id="6" name="Picture 5" descr="image_75084_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0550" y="838200"/>
              <a:ext cx="4286250" cy="2400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Bangladesh_Parliament_Insid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2094" y="2358320"/>
              <a:ext cx="1344706" cy="9050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9" name="Picture 8" descr="Bangladesh_Parliament_Ins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57600"/>
            <a:ext cx="4027714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Callout 9"/>
          <p:cNvSpPr/>
          <p:nvPr/>
        </p:nvSpPr>
        <p:spPr>
          <a:xfrm>
            <a:off x="5334000" y="3657600"/>
            <a:ext cx="3505200" cy="2895600"/>
          </a:xfrm>
          <a:prstGeom prst="wedgeEllipseCallout">
            <a:avLst>
              <a:gd name="adj1" fmla="val -79534"/>
              <a:gd name="adj2" fmla="val 981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৮। এক কক্ষ বিশিষ্ট আইনসভাঃ ৩০০ জন সদস্য জনগণের সরাসরি ভোটে নির্বাচিত এবং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সংরক্ষিত মহিলা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জন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7676" y="914400"/>
            <a:ext cx="2905124" cy="2057400"/>
            <a:chOff x="447676" y="838200"/>
            <a:chExt cx="2905124" cy="2057400"/>
          </a:xfrm>
        </p:grpSpPr>
        <p:pic>
          <p:nvPicPr>
            <p:cNvPr id="10" name="Picture 9" descr="cms.somewhereinblog.ne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676" y="838200"/>
              <a:ext cx="2905124" cy="20574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295400" y="1447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খাদ্য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5000" y="838200"/>
            <a:ext cx="2895600" cy="2057400"/>
            <a:chOff x="5715000" y="838200"/>
            <a:chExt cx="2895600" cy="2057400"/>
          </a:xfrm>
        </p:grpSpPr>
        <p:pic>
          <p:nvPicPr>
            <p:cNvPr id="12" name="Picture 11" descr="Round-Neck-T-Shirt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0" y="838200"/>
              <a:ext cx="2895600" cy="2057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6705600" y="16764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বস্ত্র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5000" y="4572000"/>
            <a:ext cx="2895600" cy="1981200"/>
            <a:chOff x="5715000" y="4572000"/>
            <a:chExt cx="2895600" cy="1981200"/>
          </a:xfrm>
        </p:grpSpPr>
        <p:pic>
          <p:nvPicPr>
            <p:cNvPr id="2050" name="Picture 2" descr="D:\DC Image\hqdefaul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0" y="4572000"/>
              <a:ext cx="2895600" cy="1981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400800" y="51054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বাসস্থান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200" y="4495800"/>
            <a:ext cx="2895600" cy="2057400"/>
            <a:chOff x="457200" y="4495800"/>
            <a:chExt cx="2895600" cy="2057400"/>
          </a:xfrm>
        </p:grpSpPr>
        <p:pic>
          <p:nvPicPr>
            <p:cNvPr id="8" name="Picture 7" descr="1_56118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4572000"/>
              <a:ext cx="2895600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685800" y="4495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29000" y="2971800"/>
            <a:ext cx="2362200" cy="1524000"/>
            <a:chOff x="3429000" y="2971800"/>
            <a:chExt cx="2362200" cy="1524000"/>
          </a:xfrm>
        </p:grpSpPr>
        <p:pic>
          <p:nvPicPr>
            <p:cNvPr id="9" name="Picture 8" descr="medical-service_0_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9000" y="2971800"/>
              <a:ext cx="2209800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4648200" y="38862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চিকিৎসা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Dodecagon 23"/>
          <p:cNvSpPr/>
          <p:nvPr/>
        </p:nvSpPr>
        <p:spPr>
          <a:xfrm>
            <a:off x="3581400" y="990600"/>
            <a:ext cx="1981200" cy="1752600"/>
          </a:xfrm>
          <a:prstGeom prst="dodec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মৌলিক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28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ijh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5344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43200" y="3530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রাষ্ট্রীয় ক্ষমতা জনগণের হাতে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abinetmeetingatBangladeshSecretaria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223" y="1143000"/>
            <a:ext cx="3077307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24200" y="1219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পরিচালনা করেন নির্দিষ্ট কর্তৃপক্ষ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১০। জনগণের সার্বভৌমত্ব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3200400" cy="6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77000" y="762000"/>
            <a:ext cx="2286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৬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953000"/>
            <a:ext cx="8534400" cy="16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রাষ্ট্রীয় ক্ষমতা কীভাবে জনগণের হাতে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 তা সর্বোচ্চ পাঁচ বাক্যে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Motijhil.jpg"/>
          <p:cNvPicPr>
            <a:picLocks noChangeAspect="1"/>
          </p:cNvPicPr>
          <p:nvPr/>
        </p:nvPicPr>
        <p:blipFill>
          <a:blip r:embed="rId2"/>
          <a:srcRect l="30556" t="26897" b="31077"/>
          <a:stretch>
            <a:fillRect/>
          </a:stretch>
        </p:blipFill>
        <p:spPr>
          <a:xfrm>
            <a:off x="2209800" y="1254760"/>
            <a:ext cx="4800600" cy="352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1295400"/>
            <a:ext cx="3429000" cy="2133600"/>
            <a:chOff x="4572000" y="990600"/>
            <a:chExt cx="4114800" cy="2438400"/>
          </a:xfrm>
        </p:grpSpPr>
        <p:pic>
          <p:nvPicPr>
            <p:cNvPr id="3" name="Picture 2" descr="S--892013123113080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990600"/>
              <a:ext cx="4114800" cy="2438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" name="Picture 1" descr="tennessee-clipart-scale-clipartlegal-scales-black-silhouette---free-clip-art-vkdkehyl_fu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99" y="1066800"/>
              <a:ext cx="767853" cy="621403"/>
            </a:xfrm>
            <a:prstGeom prst="rect">
              <a:avLst/>
            </a:prstGeom>
          </p:spPr>
        </p:pic>
        <p:pic>
          <p:nvPicPr>
            <p:cNvPr id="5" name="Picture 4" descr="article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0000" y="1219200"/>
              <a:ext cx="762000" cy="42386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1000" y="1752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১১। বিচার বিভাগের স্বাধীনতা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lection-Photo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06" y="3657600"/>
            <a:ext cx="3379694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24400" y="43535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১২। সর্বজনীন ভোটাধিকার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62200" y="3810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বৈশিষ্ট্য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১৩। নির্বাচন অনুষ্ঠান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ngladesh_Parliament_In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066800"/>
            <a:ext cx="2743199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Gazipur-ele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066800"/>
            <a:ext cx="2895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33600" y="3200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কারণে সংসদ ভেঙ্গে গেলে ৯০ দিনের মধ্যে নির্বাচন করতে হবে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410876911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962400"/>
            <a:ext cx="2361127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29000" y="3810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১৪। সংবিধান সংশোধন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402574954_939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86200"/>
            <a:ext cx="2895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0" name="Chart 9"/>
          <p:cNvGraphicFramePr/>
          <p:nvPr/>
        </p:nvGraphicFramePr>
        <p:xfrm>
          <a:off x="3886200" y="4267200"/>
          <a:ext cx="1828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6172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সংসদ সদস্যদের মোট সংখ্যার দুই তৃতীয়াং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ভোটে সংবিধান পরিবর্তন করা যাবে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Graphic spid="10" grpId="0">
        <p:bldAsOne/>
      </p:bldGraphic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\Desktop\garde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077200" cy="606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57400" y="304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2362200"/>
            <a:ext cx="80772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বাংলাদেশের সংবিধান কত সালে প্রণীত হয়?</a:t>
            </a:r>
          </a:p>
        </p:txBody>
      </p:sp>
      <p:sp>
        <p:nvSpPr>
          <p:cNvPr id="23" name="Multiply 22"/>
          <p:cNvSpPr/>
          <p:nvPr/>
        </p:nvSpPr>
        <p:spPr>
          <a:xfrm>
            <a:off x="36531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989354" y="4197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19600" y="5715000"/>
            <a:ext cx="3124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১৯৭৪ সালে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33400" y="41910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১৯৭১ সালে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5791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১৯৭৩ সালে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724400" y="41910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১৯৭২ সালে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4478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7924800" y="5867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8100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" y="1143000"/>
            <a:ext cx="7315200" cy="274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বাংলাদেশের সংবিধানের বৈশিষ্ট্য-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কেন্দ্রিক শাসন প্রবর্তিত থাকবে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জনগণের সার্বভৌমত্ব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বিচার বিভাগের স্বাধীনতা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4196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381000"/>
            <a:ext cx="80772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 ভালো করে দেখে নিচের প্রশ্নটির উত্তর দাও।</a:t>
            </a: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চিত্রের গ্রন্থটির কোনো অনুচ্ছেদ পরিবর্তন করতে হলে জাতীয় সংসদের কত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সদস্যের ভোটের প্রয়োজন হয়?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5257800"/>
            <a:ext cx="2438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এক চতুর্থাংশ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5334000"/>
            <a:ext cx="2133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দুই চতুর্থাংশ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838200" y="6019800"/>
            <a:ext cx="2438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এক তৃতীয়াংশ  </a:t>
            </a:r>
            <a:endParaRPr lang="en-US" sz="28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257800" y="6019800"/>
            <a:ext cx="2133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দুই তৃতীয়াংশ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04800"/>
            <a:ext cx="38862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1410876911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828800"/>
            <a:ext cx="190500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04800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1" y="5475982"/>
            <a:ext cx="8686799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সংবিধানের মাধ্যমে কীভাবে জনগণের মৌলিক অধিকার রক্ষা করা হয়েছে সে সম্পর্কে সর্বোচ্চ ১০ বাক্য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1066800"/>
            <a:ext cx="2446420" cy="1345223"/>
            <a:chOff x="447676" y="838200"/>
            <a:chExt cx="2905124" cy="2057400"/>
          </a:xfrm>
        </p:grpSpPr>
        <p:pic>
          <p:nvPicPr>
            <p:cNvPr id="6" name="Picture 5" descr="cms.somewhereinblog.ne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676" y="838200"/>
              <a:ext cx="2905124" cy="20574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295400" y="1447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খ্যাদ্য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15000" y="1143000"/>
            <a:ext cx="2438400" cy="1345223"/>
            <a:chOff x="5715000" y="838200"/>
            <a:chExt cx="2895600" cy="2057400"/>
          </a:xfrm>
        </p:grpSpPr>
        <p:pic>
          <p:nvPicPr>
            <p:cNvPr id="11" name="Picture 10" descr="Round-Neck-T-Shirt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0" y="838200"/>
              <a:ext cx="2895600" cy="2057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6705600" y="16764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বস্ত্র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15000" y="3810000"/>
            <a:ext cx="2438400" cy="1295400"/>
            <a:chOff x="5715000" y="4572000"/>
            <a:chExt cx="2895600" cy="1981200"/>
          </a:xfrm>
        </p:grpSpPr>
        <p:pic>
          <p:nvPicPr>
            <p:cNvPr id="14" name="Picture 2" descr="D:\DC Image\hqdefaul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0" y="4572000"/>
              <a:ext cx="2895600" cy="1981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400800" y="5105401"/>
              <a:ext cx="175736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বাসস্থান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0" y="3733800"/>
            <a:ext cx="2438400" cy="1295400"/>
            <a:chOff x="457200" y="4572000"/>
            <a:chExt cx="2895600" cy="1981200"/>
          </a:xfrm>
        </p:grpSpPr>
        <p:pic>
          <p:nvPicPr>
            <p:cNvPr id="17" name="Picture 16" descr="1_56118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4572000"/>
              <a:ext cx="2895600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638175" y="5636440"/>
              <a:ext cx="160496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76600" y="2438400"/>
            <a:ext cx="2362200" cy="1529862"/>
            <a:chOff x="3429000" y="2971800"/>
            <a:chExt cx="2209800" cy="1524000"/>
          </a:xfrm>
        </p:grpSpPr>
        <p:pic>
          <p:nvPicPr>
            <p:cNvPr id="20" name="Picture 19" descr="medical-service_0_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9000" y="2971800"/>
              <a:ext cx="2209800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4328652" y="3886200"/>
              <a:ext cx="12388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চিকিৎসা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ind-justice-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0"/>
            <a:ext cx="6324600" cy="408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90800" y="584537"/>
            <a:ext cx="434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aa7c1cc73f91c2bb8a94f54d8aaeaa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137767" y="342901"/>
            <a:ext cx="1219199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1.09097 -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53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67000"/>
            <a:ext cx="85344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নসিংহ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4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733800"/>
            <a:ext cx="8382000" cy="2819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আব্দুল বাতেন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 স্কুল,বগুড়া।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নম্বরঃ ০১৮১৯৫১০৬০৬ </a:t>
            </a:r>
            <a:endParaRPr lang="en-AU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latin typeface="NikoshBAN" pitchFamily="2" charset="0"/>
                <a:cs typeface="NikoshBAN" pitchFamily="2" charset="0"/>
              </a:rPr>
              <a:t>Email-abdulbaten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AU" sz="24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0400" y="381000"/>
            <a:ext cx="5562600" cy="32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৭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বাংলাদেশের সংবিধানের বৈশিষ্ট্য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pic>
        <p:nvPicPr>
          <p:cNvPr id="7" name="Picture 6" descr="M.87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1752600" cy="22508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533400" y="304800"/>
            <a:ext cx="2286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04800" y="6096000"/>
            <a:ext cx="8610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মাধ্যমে কি দেখানো হয়েছে?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বাংলাদেশের সংবিধান দেখানো হয়েছে 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বাংলাদেশের সংবিধানের বৈশিষ্ট্য 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d-constitution.jpg"/>
          <p:cNvPicPr>
            <a:picLocks noChangeAspect="1"/>
          </p:cNvPicPr>
          <p:nvPr/>
        </p:nvPicPr>
        <p:blipFill>
          <a:blip r:embed="rId3">
            <a:lum bright="-40000"/>
          </a:blip>
          <a:stretch>
            <a:fillRect/>
          </a:stretch>
        </p:blipFill>
        <p:spPr>
          <a:xfrm rot="596149">
            <a:off x="3452196" y="660923"/>
            <a:ext cx="2789715" cy="4927600"/>
          </a:xfrm>
          <a:prstGeom prst="rect">
            <a:avLst/>
          </a:prstGeom>
          <a:ln w="0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1454035" y="3312348"/>
            <a:ext cx="236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সংবিধানটি দেখলে আমাদের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কি কি বিষয়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মনে করিয়ে দেয়?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.jpg"/>
          <p:cNvPicPr>
            <a:picLocks noChangeAspect="1"/>
          </p:cNvPicPr>
          <p:nvPr/>
        </p:nvPicPr>
        <p:blipFill>
          <a:blip r:embed="rId4"/>
          <a:srcRect t="14445" b="14444"/>
          <a:stretch>
            <a:fillRect/>
          </a:stretch>
        </p:blipFill>
        <p:spPr>
          <a:xfrm>
            <a:off x="6477000" y="1752600"/>
            <a:ext cx="200025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79_Gazipur-City-Election__060713.jpg"/>
          <p:cNvPicPr>
            <a:picLocks noChangeAspect="1"/>
          </p:cNvPicPr>
          <p:nvPr/>
        </p:nvPicPr>
        <p:blipFill>
          <a:blip r:embed="rId5" cstate="print"/>
          <a:srcRect r="24140"/>
          <a:stretch>
            <a:fillRect/>
          </a:stretch>
        </p:blipFill>
        <p:spPr>
          <a:xfrm>
            <a:off x="685800" y="4343400"/>
            <a:ext cx="1944521" cy="15193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image_75084_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057400"/>
            <a:ext cx="1933168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goodscout-insurance-la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4419600"/>
            <a:ext cx="1956658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419600" y="1066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এগুলো সংবিধানের কি বলা যায়?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সংবিধানের  বৈশিষ্ট্য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3" grpId="0" animBg="1"/>
      <p:bldP spid="26" grpId="0" animBg="1"/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304800"/>
            <a:ext cx="3962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1295400"/>
            <a:ext cx="5334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06304863"/>
              </p:ext>
            </p:extLst>
          </p:nvPr>
        </p:nvGraphicFramePr>
        <p:xfrm>
          <a:off x="609600" y="1955800"/>
          <a:ext cx="79248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5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6C6E9-9952-4687-A914-A49455A15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9CA6C6E9-9952-4687-A914-A49455A15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9CA6C6E9-9952-4687-A914-A49455A15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9CA6C6E9-9952-4687-A914-A49455A15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AC99BD-5372-4A35-8D67-028D56656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4BAC99BD-5372-4A35-8D67-028D56656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4BAC99BD-5372-4A35-8D67-028D56656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4BAC99BD-5372-4A35-8D67-028D56656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982_2793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6800"/>
            <a:ext cx="2514600" cy="1771761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2"/>
          <p:cNvSpPr/>
          <p:nvPr/>
        </p:nvSpPr>
        <p:spPr>
          <a:xfrm>
            <a:off x="2819400" y="304800"/>
            <a:ext cx="3505200" cy="5334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nstitution-of-banglade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14400"/>
            <a:ext cx="2971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Horizontal Scroll 7"/>
          <p:cNvSpPr/>
          <p:nvPr/>
        </p:nvSpPr>
        <p:spPr>
          <a:xfrm>
            <a:off x="3429000" y="1066800"/>
            <a:ext cx="2362200" cy="18288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সংবিধান একটি লিখিত দলিল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7240078_f5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267200"/>
            <a:ext cx="2971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বাড়ি_তৈরী_করার-272x16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648200"/>
            <a:ext cx="2461259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81000" y="3200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ইমারত যেমন তার নকশা দেখে তৈরি করা হয় তেমনি সংবিধান অনুযায়ী রাষ্ট্রের শাসন ব্যবস্থা পরিচালিত হয়।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_1664_2076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35331">
            <a:off x="545708" y="1030948"/>
            <a:ext cx="2743200" cy="1738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2514600" y="304800"/>
            <a:ext cx="4343400" cy="5334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পটভূমি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lyingFeralPige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400"/>
            <a:ext cx="950508" cy="935388"/>
          </a:xfrm>
          <a:prstGeom prst="rect">
            <a:avLst/>
          </a:prstGeom>
        </p:spPr>
      </p:pic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04800" y="76200"/>
            <a:ext cx="1013480" cy="1084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61677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দীর্ঘ ৯ মাস সশস্ত্র মুক্তিযুদ্ধের মধ্য দিয়ে ১৬ ডিসেম্বর বাংলাদেশে বিজয় অর্জিত হয়।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962400" y="914400"/>
            <a:ext cx="2667000" cy="1905000"/>
          </a:xfrm>
          <a:prstGeom prst="cloudCallout">
            <a:avLst>
              <a:gd name="adj1" fmla="val -67604"/>
              <a:gd name="adj2" fmla="val -834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স্বাধীনতা ঘোষিত হয় ১৯৭১ সালের ২৬ শে মার্চ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uktibahinisqu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1" y="4038600"/>
            <a:ext cx="2743200" cy="2075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asfiazad_1392832542_2-surrend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63" y="2438400"/>
            <a:ext cx="2547937" cy="2269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2" descr="C:\Users\AB\Desktop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3276600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5pvt0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367550">
            <a:off x="3015522" y="2406884"/>
            <a:ext cx="2157903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untitled-31_53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40544" y="922021"/>
            <a:ext cx="2422456" cy="1440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2819400" y="304800"/>
            <a:ext cx="42672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সংবিধানের পটভূমি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_75084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02209"/>
            <a:ext cx="2743199" cy="1536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823ffbb17d3669cb835921ac5fd2ffe0647dad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158" y="4664143"/>
            <a:ext cx="5828642" cy="1450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572000"/>
            <a:ext cx="2057400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Horizontal Scroll 8"/>
          <p:cNvSpPr/>
          <p:nvPr/>
        </p:nvSpPr>
        <p:spPr>
          <a:xfrm>
            <a:off x="3352800" y="685800"/>
            <a:ext cx="2743200" cy="2133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১৯৭২ সালের ১০ ই এপ্রিল গণ পরিষদের প্রথম অধিবেশন বসে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6670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ড. কামাল হোসেনকে সভাপতি করে একটি সংবিধান প্রণয়ন কমিটি গঠন করা হয়। কমিটি  মাত্র ৬ মাসের মধ্যে খসড়া সংবিধান প্রণয়ন করে। ১৯৭২ সালের ৩০ শে অক্টোবর গণপরিষদে আলোচিত হয় এবং ৪ ঠা নভেম্বর চূড়ান্ত অনুমোদন পায়।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243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ড. কামাল হোসেন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6172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সংবিধান প্রণয়ন কমিটি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22" y="5486400"/>
            <a:ext cx="8610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‘বাংলাদেশের সংবিধান লিখিত হয়েছে লাখো শহিদের রক্তের অক্ষরে।’ উক্তিটি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৬ মিনিট</a:t>
            </a:r>
          </a:p>
        </p:txBody>
      </p:sp>
      <p:pic>
        <p:nvPicPr>
          <p:cNvPr id="7" name="Picture 6" descr="bongobondu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116" y="1725054"/>
            <a:ext cx="2546084" cy="19685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6019800" y="1712354"/>
            <a:ext cx="2286000" cy="3393046"/>
            <a:chOff x="6019800" y="762000"/>
            <a:chExt cx="2286000" cy="3393046"/>
          </a:xfrm>
        </p:grpSpPr>
        <p:pic>
          <p:nvPicPr>
            <p:cNvPr id="9" name="Picture 8" descr="blood_dr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82"/>
            <a:stretch>
              <a:fillRect/>
            </a:stretch>
          </p:blipFill>
          <p:spPr>
            <a:xfrm>
              <a:off x="6019800" y="1981200"/>
              <a:ext cx="2176984" cy="21738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 descr="user-avatar-pic.php.jpg"/>
            <p:cNvPicPr>
              <a:picLocks noChangeAspect="1"/>
            </p:cNvPicPr>
            <p:nvPr/>
          </p:nvPicPr>
          <p:blipFill>
            <a:blip r:embed="rId4"/>
            <a:srcRect t="4210" b="11579"/>
            <a:stretch>
              <a:fillRect/>
            </a:stretch>
          </p:blipFill>
          <p:spPr>
            <a:xfrm>
              <a:off x="6019800" y="762000"/>
              <a:ext cx="2286000" cy="15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Rectangular Callout 10"/>
          <p:cNvSpPr/>
          <p:nvPr/>
        </p:nvSpPr>
        <p:spPr>
          <a:xfrm>
            <a:off x="3657600" y="2321954"/>
            <a:ext cx="2667000" cy="1600200"/>
          </a:xfrm>
          <a:prstGeom prst="wedgeRectCallout">
            <a:avLst>
              <a:gd name="adj1" fmla="val -123453"/>
              <a:gd name="adj2" fmla="val -38546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সংবিধান লিখিত হয়েছে  লাখো  শহিদের রক্তের অক্ষরে।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16232</TotalTime>
  <Words>944</Words>
  <Application>Microsoft Office PowerPoint</Application>
  <PresentationFormat>On-screen Show (4:3)</PresentationFormat>
  <Paragraphs>150</Paragraphs>
  <Slides>25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NikoshBAN</vt:lpstr>
      <vt:lpstr>Times New Roman</vt:lpstr>
      <vt:lpstr>Vrinda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Baten</cp:lastModifiedBy>
  <cp:revision>1333</cp:revision>
  <dcterms:created xsi:type="dcterms:W3CDTF">2014-05-19T06:43:56Z</dcterms:created>
  <dcterms:modified xsi:type="dcterms:W3CDTF">2016-08-10T02:52:06Z</dcterms:modified>
</cp:coreProperties>
</file>